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34cb341886_2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34cb341886_2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is the data being visualized?</a:t>
            </a:r>
            <a:endParaRPr dirty="0"/>
          </a:p>
          <a:p>
            <a:pPr marL="0" lvl="0" indent="0" algn="l" rtl="0">
              <a:spcBef>
                <a:spcPts val="0"/>
              </a:spcBef>
              <a:spcAft>
                <a:spcPts val="0"/>
              </a:spcAft>
              <a:buNone/>
            </a:pPr>
            <a:r>
              <a:rPr lang="en" dirty="0"/>
              <a:t>ORIGINAL</a:t>
            </a:r>
            <a:endParaRPr dirty="0"/>
          </a:p>
          <a:p>
            <a:pPr marL="0" lvl="0" indent="0" algn="l" rtl="0">
              <a:spcBef>
                <a:spcPts val="0"/>
              </a:spcBef>
              <a:spcAft>
                <a:spcPts val="0"/>
              </a:spcAft>
              <a:buClr>
                <a:schemeClr val="dk1"/>
              </a:buClr>
              <a:buSzPts val="1100"/>
              <a:buFont typeface="Arial"/>
              <a:buNone/>
            </a:pPr>
            <a:r>
              <a:rPr lang="en" dirty="0"/>
              <a:t>The visualisation splits the data into two main powers (European Union, United States). The position of the boxes does not have any clear meaning, but it seems to just trying to fit into the same page. It does not show/provide any relationship between nearby countries/states if user does not know if the countries/states are close to one another.</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r>
              <a:rPr lang="en" dirty="0"/>
              <a:t>The percentage of the religion is based on the population in each countries/states illustrated by each boxes. There are too many numbers (%) to go through in each boxes, while the anomaly are more significant data that the user may be looking for.</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34cb341886_2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34cb341886_2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34cb341886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34cb34188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34cb341886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34cb34188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34cb34188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34cb34188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34cb341886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34cb34188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34cb341886_2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34cb341886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34cb341886_2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34cb341886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34cb341886_2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34cb341886_2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34cb341886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34cb34188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34cb341886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34cb341886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134cb341886_2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134cb341886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700" dirty="0">
                <a:solidFill>
                  <a:srgbClr val="595959"/>
                </a:solidFill>
              </a:rPr>
              <a:t>What (data): What is the data about</a:t>
            </a:r>
            <a:endParaRPr sz="1050" dirty="0">
              <a:solidFill>
                <a:srgbClr val="1A1A1B"/>
              </a:solidFill>
            </a:endParaRPr>
          </a:p>
          <a:p>
            <a:pPr marL="0" lvl="0" indent="0" algn="l" rtl="0">
              <a:lnSpc>
                <a:spcPct val="115000"/>
              </a:lnSpc>
              <a:spcBef>
                <a:spcPts val="1200"/>
              </a:spcBef>
              <a:spcAft>
                <a:spcPts val="0"/>
              </a:spcAft>
              <a:buNone/>
            </a:pPr>
            <a:endParaRPr sz="1050" dirty="0">
              <a:solidFill>
                <a:srgbClr val="1A1A1B"/>
              </a:solidFill>
            </a:endParaRPr>
          </a:p>
          <a:p>
            <a:pPr marL="0" lvl="0" indent="0" algn="l" rtl="0">
              <a:lnSpc>
                <a:spcPct val="115000"/>
              </a:lnSpc>
              <a:spcBef>
                <a:spcPts val="0"/>
              </a:spcBef>
              <a:spcAft>
                <a:spcPts val="0"/>
              </a:spcAft>
              <a:buNone/>
            </a:pPr>
            <a:r>
              <a:rPr lang="en" sz="1050" dirty="0">
                <a:solidFill>
                  <a:srgbClr val="1A1A1B"/>
                </a:solidFill>
              </a:rPr>
              <a:t>Not sure to include:</a:t>
            </a:r>
            <a:endParaRPr sz="1050" dirty="0">
              <a:solidFill>
                <a:srgbClr val="1A1A1B"/>
              </a:solidFill>
            </a:endParaRPr>
          </a:p>
          <a:p>
            <a:pPr marL="0" lvl="0" indent="0" algn="l" rtl="0">
              <a:lnSpc>
                <a:spcPct val="115000"/>
              </a:lnSpc>
              <a:spcBef>
                <a:spcPts val="0"/>
              </a:spcBef>
              <a:spcAft>
                <a:spcPts val="0"/>
              </a:spcAft>
              <a:buClr>
                <a:schemeClr val="dk1"/>
              </a:buClr>
              <a:buSzPts val="1100"/>
              <a:buFont typeface="Arial"/>
              <a:buNone/>
            </a:pPr>
            <a:r>
              <a:rPr lang="en" sz="1050" dirty="0">
                <a:solidFill>
                  <a:srgbClr val="1A1A1B"/>
                </a:solidFill>
              </a:rPr>
              <a:t>The population data should be excluded or represented in a different graph as it does not fit well with the percentages shown.</a:t>
            </a:r>
            <a:endParaRPr sz="1050" dirty="0">
              <a:solidFill>
                <a:srgbClr val="1A1A1B"/>
              </a:solidFill>
            </a:endParaRPr>
          </a:p>
          <a:p>
            <a:pPr marL="0" lvl="0" indent="0" algn="l" rtl="0">
              <a:lnSpc>
                <a:spcPct val="115000"/>
              </a:lnSpc>
              <a:spcBef>
                <a:spcPts val="0"/>
              </a:spcBef>
              <a:spcAft>
                <a:spcPts val="0"/>
              </a:spcAft>
              <a:buClr>
                <a:schemeClr val="dk1"/>
              </a:buClr>
              <a:buSzPts val="1100"/>
              <a:buFont typeface="Arial"/>
              <a:buNone/>
            </a:pPr>
            <a:r>
              <a:rPr lang="en" sz="1050" dirty="0">
                <a:solidFill>
                  <a:srgbClr val="1A1A1B"/>
                </a:solidFill>
              </a:rPr>
              <a:t>Eg. California 47% (39.6M) vs Alabama 77% (4.9M)</a:t>
            </a:r>
            <a:endParaRPr sz="1050" dirty="0">
              <a:solidFill>
                <a:srgbClr val="1A1A1B"/>
              </a:solidFill>
            </a:endParaRPr>
          </a:p>
          <a:p>
            <a:pPr marL="0" lvl="0" indent="0" algn="l" rtl="0">
              <a:lnSpc>
                <a:spcPct val="115000"/>
              </a:lnSpc>
              <a:spcBef>
                <a:spcPts val="0"/>
              </a:spcBef>
              <a:spcAft>
                <a:spcPts val="0"/>
              </a:spcAft>
              <a:buClr>
                <a:schemeClr val="dk1"/>
              </a:buClr>
              <a:buSzPts val="1100"/>
              <a:buFont typeface="Arial"/>
              <a:buNone/>
            </a:pPr>
            <a:endParaRPr sz="1050" dirty="0">
              <a:solidFill>
                <a:srgbClr val="1A1A1B"/>
              </a:solidFill>
            </a:endParaRPr>
          </a:p>
          <a:p>
            <a:pPr marL="0" lvl="0" indent="0" algn="l" rtl="0">
              <a:lnSpc>
                <a:spcPct val="115000"/>
              </a:lnSpc>
              <a:spcBef>
                <a:spcPts val="0"/>
              </a:spcBef>
              <a:spcAft>
                <a:spcPts val="0"/>
              </a:spcAft>
              <a:buNone/>
            </a:pPr>
            <a:endParaRPr sz="1050" dirty="0">
              <a:solidFill>
                <a:srgbClr val="1A1A1B"/>
              </a:solidFill>
            </a:endParaRPr>
          </a:p>
          <a:p>
            <a:pPr marL="0" lvl="0" indent="0" algn="l" rtl="0">
              <a:lnSpc>
                <a:spcPct val="115000"/>
              </a:lnSpc>
              <a:spcBef>
                <a:spcPts val="0"/>
              </a:spcBef>
              <a:spcAft>
                <a:spcPts val="0"/>
              </a:spcAft>
              <a:buClr>
                <a:schemeClr val="dk1"/>
              </a:buClr>
              <a:buSzPts val="1100"/>
              <a:buFont typeface="Arial"/>
              <a:buNone/>
            </a:pPr>
            <a:endParaRPr sz="1050" dirty="0">
              <a:solidFill>
                <a:srgbClr val="1A1A1B"/>
              </a:solidFill>
            </a:endParaRP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www.pewresearch.org/religion/2018/06/13/how-religious-commitment-varies-by-country-among-people-of-all-age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www.reddit.com/r/dataisugly/comments/v6mg1u/its_not_that_bad_but_there_is_way_too_much_going/"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www.reddit.com/r/dataisbeautiful/comments/vfrqow/percent_of_people_who_responded_that_religion_is/"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Milestone 1</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fontScale="55000" lnSpcReduction="20000"/>
          </a:bodyPr>
          <a:lstStyle/>
          <a:p>
            <a:pPr marL="0" lvl="0" indent="0" algn="ctr" rtl="0">
              <a:spcBef>
                <a:spcPts val="0"/>
              </a:spcBef>
              <a:spcAft>
                <a:spcPts val="0"/>
              </a:spcAft>
              <a:buNone/>
            </a:pPr>
            <a:r>
              <a:rPr lang="en" dirty="0"/>
              <a:t>Wong Yao Hui - 1901868</a:t>
            </a:r>
            <a:endParaRPr dirty="0"/>
          </a:p>
          <a:p>
            <a:pPr marL="0" lvl="0" indent="0" algn="ctr" rtl="0">
              <a:spcBef>
                <a:spcPts val="0"/>
              </a:spcBef>
              <a:spcAft>
                <a:spcPts val="0"/>
              </a:spcAft>
              <a:buNone/>
            </a:pPr>
            <a:r>
              <a:rPr lang="en" dirty="0"/>
              <a:t>Ng Jing Kiat - 1901819</a:t>
            </a:r>
            <a:endParaRPr dirty="0"/>
          </a:p>
          <a:p>
            <a:pPr marL="0" lvl="0" indent="0" algn="ctr" rtl="0">
              <a:spcBef>
                <a:spcPts val="0"/>
              </a:spcBef>
              <a:spcAft>
                <a:spcPts val="0"/>
              </a:spcAft>
              <a:buNone/>
            </a:pPr>
            <a:r>
              <a:rPr lang="en" dirty="0"/>
              <a:t>Marsius - 1901855</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Example 2: Idiom (How)</a:t>
            </a:r>
            <a:endParaRPr/>
          </a:p>
        </p:txBody>
      </p:sp>
      <p:sp>
        <p:nvSpPr>
          <p:cNvPr id="112" name="Google Shape;112;p22"/>
          <p:cNvSpPr txBox="1">
            <a:spLocks noGrp="1"/>
          </p:cNvSpPr>
          <p:nvPr>
            <p:ph type="body" idx="1"/>
          </p:nvPr>
        </p:nvSpPr>
        <p:spPr>
          <a:xfrm>
            <a:off x="305100" y="1307600"/>
            <a:ext cx="8533800" cy="3416400"/>
          </a:xfrm>
          <a:prstGeom prst="rect">
            <a:avLst/>
          </a:prstGeom>
        </p:spPr>
        <p:txBody>
          <a:bodyPr spcFirstLastPara="1" wrap="square" lIns="91425" tIns="91425" rIns="91425" bIns="91425" anchor="t" anchorCtr="0">
            <a:normAutofit/>
          </a:bodyPr>
          <a:lstStyle/>
          <a:p>
            <a:pPr marL="457200" lvl="0" indent="-330200" algn="just" rtl="0">
              <a:spcBef>
                <a:spcPts val="0"/>
              </a:spcBef>
              <a:spcAft>
                <a:spcPts val="0"/>
              </a:spcAft>
              <a:buSzPts val="1600"/>
              <a:buChar char="●"/>
            </a:pPr>
            <a:r>
              <a:rPr lang="en" sz="1600"/>
              <a:t>The percentage range used in the legend is quite limited, most of the percentages in the United States are represented by blue and purple.</a:t>
            </a:r>
            <a:endParaRPr sz="1600"/>
          </a:p>
          <a:p>
            <a:pPr marL="914400" lvl="1" indent="-330200" algn="just" rtl="0">
              <a:spcBef>
                <a:spcPts val="0"/>
              </a:spcBef>
              <a:spcAft>
                <a:spcPts val="0"/>
              </a:spcAft>
              <a:buSzPts val="1600"/>
              <a:buChar char="○"/>
            </a:pPr>
            <a:r>
              <a:rPr lang="en" sz="1600"/>
              <a:t>Also Alabama looks worse than every state in the United States with 77% but Mississippi is only 3% lesser than Alabama.</a:t>
            </a:r>
            <a:endParaRPr sz="1600"/>
          </a:p>
          <a:p>
            <a:pPr marL="457200" lvl="0" indent="-330200" algn="just" rtl="0">
              <a:spcBef>
                <a:spcPts val="0"/>
              </a:spcBef>
              <a:spcAft>
                <a:spcPts val="0"/>
              </a:spcAft>
              <a:buSzPts val="1600"/>
              <a:buChar char="●"/>
            </a:pPr>
            <a:r>
              <a:rPr lang="en" sz="1600"/>
              <a:t>The colors used in the legend has 3 different dark colors and only 1 light color which makes it harder to judge which color is representing a higher percentage than the others.</a:t>
            </a:r>
            <a:endParaRPr sz="1600"/>
          </a:p>
          <a:p>
            <a:pPr marL="0" lvl="0" indent="0" algn="just" rtl="0">
              <a:spcBef>
                <a:spcPts val="1200"/>
              </a:spcBef>
              <a:spcAft>
                <a:spcPts val="12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3"/>
          <p:cNvSpPr txBox="1">
            <a:spLocks noGrp="1"/>
          </p:cNvSpPr>
          <p:nvPr>
            <p:ph type="title"/>
          </p:nvPr>
        </p:nvSpPr>
        <p:spPr>
          <a:xfrm>
            <a:off x="311700" y="246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Improvement for example 2</a:t>
            </a:r>
            <a:endParaRPr/>
          </a:p>
        </p:txBody>
      </p:sp>
      <p:sp>
        <p:nvSpPr>
          <p:cNvPr id="118" name="Google Shape;118;p23"/>
          <p:cNvSpPr txBox="1">
            <a:spLocks noGrp="1"/>
          </p:cNvSpPr>
          <p:nvPr>
            <p:ph type="body" idx="1"/>
          </p:nvPr>
        </p:nvSpPr>
        <p:spPr>
          <a:xfrm>
            <a:off x="117725" y="1259900"/>
            <a:ext cx="3995100" cy="3267000"/>
          </a:xfrm>
          <a:prstGeom prst="rect">
            <a:avLst/>
          </a:prstGeom>
        </p:spPr>
        <p:txBody>
          <a:bodyPr spcFirstLastPara="1" wrap="square" lIns="91425" tIns="91425" rIns="91425" bIns="91425" anchor="t" anchorCtr="0">
            <a:noAutofit/>
          </a:bodyPr>
          <a:lstStyle/>
          <a:p>
            <a:pPr marL="457200" lvl="0" indent="-330200" algn="just" rtl="0">
              <a:lnSpc>
                <a:spcPct val="115000"/>
              </a:lnSpc>
              <a:spcBef>
                <a:spcPts val="0"/>
              </a:spcBef>
              <a:spcAft>
                <a:spcPts val="0"/>
              </a:spcAft>
              <a:buSzPts val="1600"/>
              <a:buChar char="●"/>
            </a:pPr>
            <a:r>
              <a:rPr lang="en" sz="1600"/>
              <a:t>We can represent the data in a heat map.</a:t>
            </a:r>
            <a:endParaRPr sz="1600"/>
          </a:p>
          <a:p>
            <a:pPr marL="457200" lvl="0" indent="-330200" algn="just" rtl="0">
              <a:lnSpc>
                <a:spcPct val="115000"/>
              </a:lnSpc>
              <a:spcBef>
                <a:spcPts val="0"/>
              </a:spcBef>
              <a:spcAft>
                <a:spcPts val="0"/>
              </a:spcAft>
              <a:buSzPts val="1600"/>
              <a:buChar char="●"/>
            </a:pPr>
            <a:r>
              <a:rPr lang="en" sz="1600"/>
              <a:t>The higher the percentage the darker the colour will be, and each colour will represent either the European Union or United States.</a:t>
            </a:r>
            <a:endParaRPr sz="1600"/>
          </a:p>
          <a:p>
            <a:pPr marL="457200" lvl="0" indent="-330200" algn="just" rtl="0">
              <a:lnSpc>
                <a:spcPct val="115000"/>
              </a:lnSpc>
              <a:spcBef>
                <a:spcPts val="0"/>
              </a:spcBef>
              <a:spcAft>
                <a:spcPts val="0"/>
              </a:spcAft>
              <a:buSzPts val="1600"/>
              <a:buChar char="●"/>
            </a:pPr>
            <a:r>
              <a:rPr lang="en" sz="1600"/>
              <a:t>When hovering over the countries/states in the map, the percentage can be shown to user.</a:t>
            </a:r>
            <a:endParaRPr sz="1600"/>
          </a:p>
        </p:txBody>
      </p:sp>
      <p:pic>
        <p:nvPicPr>
          <p:cNvPr id="119" name="Google Shape;119;p23"/>
          <p:cNvPicPr preferRelativeResize="0"/>
          <p:nvPr/>
        </p:nvPicPr>
        <p:blipFill>
          <a:blip r:embed="rId3">
            <a:alphaModFix/>
          </a:blip>
          <a:stretch>
            <a:fillRect/>
          </a:stretch>
        </p:blipFill>
        <p:spPr>
          <a:xfrm>
            <a:off x="4263150" y="1052250"/>
            <a:ext cx="4683050" cy="3563500"/>
          </a:xfrm>
          <a:prstGeom prst="rect">
            <a:avLst/>
          </a:prstGeom>
          <a:noFill/>
          <a:ln>
            <a:noFill/>
          </a:ln>
        </p:spPr>
      </p:pic>
      <p:sp>
        <p:nvSpPr>
          <p:cNvPr id="120" name="Google Shape;120;p23"/>
          <p:cNvSpPr txBox="1"/>
          <p:nvPr/>
        </p:nvSpPr>
        <p:spPr>
          <a:xfrm>
            <a:off x="912525" y="4615750"/>
            <a:ext cx="76113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 sz="1000"/>
              <a:t>Source: </a:t>
            </a:r>
            <a:r>
              <a:rPr lang="en" sz="1000" u="sng">
                <a:solidFill>
                  <a:schemeClr val="accent5"/>
                </a:solidFill>
                <a:hlinkClick r:id="rId4">
                  <a:extLst>
                    <a:ext uri="{A12FA001-AC4F-418D-AE19-62706E023703}">
                      <ahyp:hlinkClr xmlns:ahyp="http://schemas.microsoft.com/office/drawing/2018/hyperlinkcolor" val="tx"/>
                    </a:ext>
                  </a:extLst>
                </a:hlinkClick>
              </a:rPr>
              <a:t>https://www.pewresearch.org/religion/2018/06/13/how-religious-commitment-varies-by-country-among-people-of-all-ages/</a:t>
            </a:r>
            <a:r>
              <a:rPr lang="en" sz="1000">
                <a:solidFill>
                  <a:schemeClr val="dk2"/>
                </a:solidFill>
              </a:rPr>
              <a:t> </a:t>
            </a:r>
            <a:endParaRPr sz="10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26" name="Google Shape;126;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27" name="Google Shape;127;p24"/>
          <p:cNvPicPr preferRelativeResize="0"/>
          <p:nvPr/>
        </p:nvPicPr>
        <p:blipFill>
          <a:blip r:embed="rId3">
            <a:alphaModFix/>
          </a:blip>
          <a:stretch>
            <a:fillRect/>
          </a:stretch>
        </p:blipFill>
        <p:spPr>
          <a:xfrm>
            <a:off x="871525" y="1341425"/>
            <a:ext cx="7400925" cy="30384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33" name="Google Shape;133;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34" name="Google Shape;134;p25"/>
          <p:cNvPicPr preferRelativeResize="0"/>
          <p:nvPr/>
        </p:nvPicPr>
        <p:blipFill>
          <a:blip r:embed="rId3">
            <a:alphaModFix/>
          </a:blip>
          <a:stretch>
            <a:fillRect/>
          </a:stretch>
        </p:blipFill>
        <p:spPr>
          <a:xfrm>
            <a:off x="676275" y="1208075"/>
            <a:ext cx="7791450" cy="3305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Example 1</a:t>
            </a:r>
            <a:endParaRPr/>
          </a:p>
        </p:txBody>
      </p:sp>
      <p:sp>
        <p:nvSpPr>
          <p:cNvPr id="61" name="Google Shape;61;p14"/>
          <p:cNvSpPr txBox="1">
            <a:spLocks noGrp="1"/>
          </p:cNvSpPr>
          <p:nvPr>
            <p:ph type="body" idx="1"/>
          </p:nvPr>
        </p:nvSpPr>
        <p:spPr>
          <a:xfrm>
            <a:off x="311700" y="1152475"/>
            <a:ext cx="4740900" cy="39909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600"/>
              <a:t>This Sankey graph is designed by Enrique Mendoza Tincopa to visualize the best-selling video game consoles based on the worldwide Sales per Company on different regions.</a:t>
            </a:r>
            <a:endParaRPr sz="1600"/>
          </a:p>
          <a:p>
            <a:pPr marL="0" lvl="0" indent="0" algn="l" rtl="0">
              <a:spcBef>
                <a:spcPts val="1200"/>
              </a:spcBef>
              <a:spcAft>
                <a:spcPts val="0"/>
              </a:spcAft>
              <a:buNone/>
            </a:pPr>
            <a:endParaRPr sz="1400"/>
          </a:p>
          <a:p>
            <a:pPr marL="0" lvl="0" indent="0" algn="l" rtl="0">
              <a:spcBef>
                <a:spcPts val="1200"/>
              </a:spcBef>
              <a:spcAft>
                <a:spcPts val="0"/>
              </a:spcAft>
              <a:buNone/>
            </a:pPr>
            <a:endParaRPr sz="1400"/>
          </a:p>
          <a:p>
            <a:pPr marL="0" lvl="0" indent="0" algn="l" rtl="0">
              <a:spcBef>
                <a:spcPts val="1200"/>
              </a:spcBef>
              <a:spcAft>
                <a:spcPts val="0"/>
              </a:spcAft>
              <a:buNone/>
            </a:pPr>
            <a:endParaRPr sz="1400"/>
          </a:p>
          <a:p>
            <a:pPr marL="0" lvl="0" indent="0" algn="l" rtl="0">
              <a:spcBef>
                <a:spcPts val="1200"/>
              </a:spcBef>
              <a:spcAft>
                <a:spcPts val="0"/>
              </a:spcAft>
              <a:buNone/>
            </a:pPr>
            <a:endParaRPr sz="1400"/>
          </a:p>
          <a:p>
            <a:pPr marL="0" lvl="0" indent="0" algn="l" rtl="0">
              <a:spcBef>
                <a:spcPts val="1200"/>
              </a:spcBef>
              <a:spcAft>
                <a:spcPts val="1200"/>
              </a:spcAft>
              <a:buNone/>
            </a:pPr>
            <a:r>
              <a:rPr lang="en" sz="1400"/>
              <a:t>Source: </a:t>
            </a:r>
            <a:r>
              <a:rPr lang="en" sz="1400" u="sng">
                <a:solidFill>
                  <a:schemeClr val="hlink"/>
                </a:solidFill>
                <a:hlinkClick r:id="rId3"/>
              </a:rPr>
              <a:t>https://www.reddit.com/r/dataisugly/comments/v6mg1u/its_not_that_bad_but_there_is_way_too_much_going/</a:t>
            </a:r>
            <a:r>
              <a:rPr lang="en" sz="1400"/>
              <a:t> </a:t>
            </a:r>
            <a:endParaRPr sz="1400"/>
          </a:p>
        </p:txBody>
      </p:sp>
      <p:pic>
        <p:nvPicPr>
          <p:cNvPr id="62" name="Google Shape;62;p14"/>
          <p:cNvPicPr preferRelativeResize="0"/>
          <p:nvPr/>
        </p:nvPicPr>
        <p:blipFill>
          <a:blip r:embed="rId4">
            <a:alphaModFix/>
          </a:blip>
          <a:stretch>
            <a:fillRect/>
          </a:stretch>
        </p:blipFill>
        <p:spPr>
          <a:xfrm>
            <a:off x="5229900" y="172288"/>
            <a:ext cx="3819549" cy="4798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a:t>Example 1:</a:t>
            </a:r>
            <a:endParaRPr sz="2800"/>
          </a:p>
          <a:p>
            <a:pPr marL="0" lvl="0" indent="0" algn="ctr" rtl="0">
              <a:spcBef>
                <a:spcPts val="0"/>
              </a:spcBef>
              <a:spcAft>
                <a:spcPts val="0"/>
              </a:spcAft>
              <a:buClr>
                <a:schemeClr val="dk1"/>
              </a:buClr>
              <a:buSzPts val="1100"/>
              <a:buFont typeface="Arial"/>
              <a:buNone/>
            </a:pPr>
            <a:r>
              <a:rPr lang="en" sz="2800"/>
              <a:t>Criticism</a:t>
            </a:r>
            <a:endParaRPr/>
          </a:p>
        </p:txBody>
      </p:sp>
      <p:sp>
        <p:nvSpPr>
          <p:cNvPr id="68" name="Google Shape;68;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Example 1: Data (What)</a:t>
            </a:r>
            <a:endParaRPr/>
          </a:p>
        </p:txBody>
      </p:sp>
      <p:sp>
        <p:nvSpPr>
          <p:cNvPr id="74" name="Google Shape;74;p16"/>
          <p:cNvSpPr txBox="1">
            <a:spLocks noGrp="1"/>
          </p:cNvSpPr>
          <p:nvPr>
            <p:ph type="body" idx="1"/>
          </p:nvPr>
        </p:nvSpPr>
        <p:spPr>
          <a:xfrm>
            <a:off x="298500" y="1311675"/>
            <a:ext cx="8533800" cy="3250200"/>
          </a:xfrm>
          <a:prstGeom prst="rect">
            <a:avLst/>
          </a:prstGeom>
        </p:spPr>
        <p:txBody>
          <a:bodyPr spcFirstLastPara="1" wrap="square" lIns="91425" tIns="91425" rIns="91425" bIns="91425" anchor="t" anchorCtr="0">
            <a:normAutofit/>
          </a:bodyPr>
          <a:lstStyle/>
          <a:p>
            <a:pPr marL="457200" lvl="0" indent="-330200" algn="just" rtl="0">
              <a:spcBef>
                <a:spcPts val="0"/>
              </a:spcBef>
              <a:spcAft>
                <a:spcPts val="0"/>
              </a:spcAft>
              <a:buSzPts val="1600"/>
              <a:buChar char="●"/>
            </a:pPr>
            <a:r>
              <a:rPr lang="en" sz="1600"/>
              <a:t>The representation of the data on the graph contains too much information and confusing visuals at first glance. Viewers would need to look closely to focus on which wave represent the console and which company it originate from.</a:t>
            </a:r>
            <a:endParaRPr sz="1600"/>
          </a:p>
          <a:p>
            <a:pPr marL="0" lvl="0" indent="0" algn="just" rtl="0">
              <a:spcBef>
                <a:spcPts val="1200"/>
              </a:spcBef>
              <a:spcAft>
                <a:spcPts val="0"/>
              </a:spcAft>
              <a:buNone/>
            </a:pPr>
            <a:endParaRPr sz="1600"/>
          </a:p>
          <a:p>
            <a:pPr marL="457200" lvl="0" indent="-330200" algn="just" rtl="0">
              <a:spcBef>
                <a:spcPts val="1200"/>
              </a:spcBef>
              <a:spcAft>
                <a:spcPts val="0"/>
              </a:spcAft>
              <a:buSzPts val="1600"/>
              <a:buChar char="●"/>
            </a:pPr>
            <a:r>
              <a:rPr lang="en" sz="1600"/>
              <a:t>There are 3 main datas to be focused on based on the graph, which is the Region, Company, and platform. </a:t>
            </a:r>
            <a:endParaRPr sz="1600"/>
          </a:p>
          <a:p>
            <a:pPr marL="1371600" lvl="1" indent="-330200" algn="just" rtl="0">
              <a:spcBef>
                <a:spcPts val="0"/>
              </a:spcBef>
              <a:spcAft>
                <a:spcPts val="0"/>
              </a:spcAft>
              <a:buSzPts val="1600"/>
              <a:buChar char="○"/>
            </a:pPr>
            <a:r>
              <a:rPr lang="en" sz="1600"/>
              <a:t>Region &amp; Company: Categorical Data</a:t>
            </a:r>
            <a:endParaRPr sz="1600"/>
          </a:p>
          <a:p>
            <a:pPr marL="1371600" lvl="1" indent="-330200" algn="just" rtl="0">
              <a:spcBef>
                <a:spcPts val="0"/>
              </a:spcBef>
              <a:spcAft>
                <a:spcPts val="0"/>
              </a:spcAft>
              <a:buSzPts val="1600"/>
              <a:buChar char="○"/>
            </a:pPr>
            <a:r>
              <a:rPr lang="en" sz="1600"/>
              <a:t>Platform total (Console sold): Quantitative Data</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3124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Example 1: Idiom (How)</a:t>
            </a:r>
            <a:endParaRPr/>
          </a:p>
        </p:txBody>
      </p:sp>
      <p:sp>
        <p:nvSpPr>
          <p:cNvPr id="80" name="Google Shape;80;p17"/>
          <p:cNvSpPr txBox="1">
            <a:spLocks noGrp="1"/>
          </p:cNvSpPr>
          <p:nvPr>
            <p:ph type="body" idx="1"/>
          </p:nvPr>
        </p:nvSpPr>
        <p:spPr>
          <a:xfrm>
            <a:off x="305100" y="885100"/>
            <a:ext cx="8533800" cy="4096200"/>
          </a:xfrm>
          <a:prstGeom prst="rect">
            <a:avLst/>
          </a:prstGeom>
        </p:spPr>
        <p:txBody>
          <a:bodyPr spcFirstLastPara="1" wrap="square" lIns="91425" tIns="91425" rIns="91425" bIns="91425" anchor="t" anchorCtr="0">
            <a:noAutofit/>
          </a:bodyPr>
          <a:lstStyle/>
          <a:p>
            <a:pPr marL="457200" lvl="0" indent="-330200" algn="just" rtl="0">
              <a:lnSpc>
                <a:spcPct val="105000"/>
              </a:lnSpc>
              <a:spcBef>
                <a:spcPts val="0"/>
              </a:spcBef>
              <a:spcAft>
                <a:spcPts val="0"/>
              </a:spcAft>
              <a:buSzPts val="1600"/>
              <a:buChar char="●"/>
            </a:pPr>
            <a:r>
              <a:rPr lang="en" sz="1600" dirty="0"/>
              <a:t>It uses the thick waves (curves) to illustrate the amount of sales linking the three main categories (Region, Company &amp; Platform) which can be confusing, as the waves are intercepting one another with different colours making it difficult for the user to follow the trend/pattern. The trend or pattern is not obvious from the visualisations to know which region, company or platform has the best sales, etc.   </a:t>
            </a:r>
            <a:endParaRPr sz="1600" dirty="0"/>
          </a:p>
          <a:p>
            <a:pPr marL="457200" lvl="0" indent="0" algn="just" rtl="0">
              <a:lnSpc>
                <a:spcPct val="105000"/>
              </a:lnSpc>
              <a:spcBef>
                <a:spcPts val="1200"/>
              </a:spcBef>
              <a:spcAft>
                <a:spcPts val="0"/>
              </a:spcAft>
              <a:buNone/>
            </a:pPr>
            <a:endParaRPr sz="1600" dirty="0"/>
          </a:p>
          <a:p>
            <a:pPr marL="457200" lvl="0" indent="-330200" algn="just" rtl="0">
              <a:lnSpc>
                <a:spcPct val="105000"/>
              </a:lnSpc>
              <a:spcBef>
                <a:spcPts val="1200"/>
              </a:spcBef>
              <a:spcAft>
                <a:spcPts val="0"/>
              </a:spcAft>
              <a:buSzPts val="1600"/>
              <a:buChar char="●"/>
            </a:pPr>
            <a:r>
              <a:rPr lang="en" sz="1600" dirty="0"/>
              <a:t>There are too many types of console under the platform category which is splitted according to the black dotted lines, the separation of the types of console is not distinct or space out enough for the users to easily figure out which colour waves falls under which types of console.</a:t>
            </a:r>
          </a:p>
          <a:p>
            <a:pPr marL="457200" lvl="0" indent="0" algn="just" rtl="0">
              <a:lnSpc>
                <a:spcPct val="105000"/>
              </a:lnSpc>
              <a:spcBef>
                <a:spcPts val="1200"/>
              </a:spcBef>
              <a:spcAft>
                <a:spcPts val="0"/>
              </a:spcAft>
              <a:buNone/>
            </a:pPr>
            <a:r>
              <a:rPr lang="en" sz="1600" dirty="0"/>
              <a:t>   </a:t>
            </a:r>
          </a:p>
          <a:p>
            <a:pPr marL="457200" lvl="0" indent="-330200" algn="just" rtl="0">
              <a:lnSpc>
                <a:spcPct val="105000"/>
              </a:lnSpc>
              <a:spcBef>
                <a:spcPts val="1200"/>
              </a:spcBef>
              <a:spcAft>
                <a:spcPts val="0"/>
              </a:spcAft>
              <a:buSzPts val="1600"/>
              <a:buChar char="●"/>
            </a:pPr>
            <a:r>
              <a:rPr lang="en-US" sz="1600" dirty="0"/>
              <a:t>The middle section (Company) is unnecessary as the legend already depict the company it belongs to.</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252600" y="1635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Improvement for example 1</a:t>
            </a:r>
            <a:endParaRPr/>
          </a:p>
        </p:txBody>
      </p:sp>
      <p:sp>
        <p:nvSpPr>
          <p:cNvPr id="86" name="Google Shape;86;p18"/>
          <p:cNvSpPr txBox="1">
            <a:spLocks noGrp="1"/>
          </p:cNvSpPr>
          <p:nvPr>
            <p:ph type="body" idx="1"/>
          </p:nvPr>
        </p:nvSpPr>
        <p:spPr>
          <a:xfrm>
            <a:off x="-80450" y="852775"/>
            <a:ext cx="4750200" cy="40140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 sz="1600"/>
              <a:t>We can represent the datas in a bar chart as shown in the reference.</a:t>
            </a:r>
            <a:endParaRPr sz="1600"/>
          </a:p>
          <a:p>
            <a:pPr marL="457200" lvl="0" indent="-330200" algn="just" rtl="0">
              <a:spcBef>
                <a:spcPts val="1000"/>
              </a:spcBef>
              <a:spcAft>
                <a:spcPts val="0"/>
              </a:spcAft>
              <a:buSzPts val="1600"/>
              <a:buChar char="●"/>
            </a:pPr>
            <a:r>
              <a:rPr lang="en" sz="1600"/>
              <a:t>A drop-down list can allow the viewer to select the company or comparison of all companies.</a:t>
            </a:r>
            <a:endParaRPr sz="1600"/>
          </a:p>
          <a:p>
            <a:pPr marL="914400" lvl="1" indent="-330200" algn="just" rtl="0">
              <a:spcBef>
                <a:spcPts val="1000"/>
              </a:spcBef>
              <a:spcAft>
                <a:spcPts val="0"/>
              </a:spcAft>
              <a:buSzPts val="1600"/>
              <a:buChar char="○"/>
            </a:pPr>
            <a:r>
              <a:rPr lang="en" sz="1600"/>
              <a:t>Consoles will be sorted based on their company</a:t>
            </a:r>
            <a:endParaRPr sz="1600"/>
          </a:p>
          <a:p>
            <a:pPr marL="457200" lvl="0" indent="-330200" algn="just" rtl="0">
              <a:spcBef>
                <a:spcPts val="1000"/>
              </a:spcBef>
              <a:spcAft>
                <a:spcPts val="0"/>
              </a:spcAft>
              <a:buSzPts val="1600"/>
              <a:buChar char="●"/>
            </a:pPr>
            <a:r>
              <a:rPr lang="en" sz="1600"/>
              <a:t>Color can be used to show the region that the console is sold on, and each bar will show the number of console sold in millions.</a:t>
            </a:r>
            <a:endParaRPr sz="1600"/>
          </a:p>
          <a:p>
            <a:pPr marL="457200" lvl="0" indent="-330200" algn="just" rtl="0">
              <a:spcBef>
                <a:spcPts val="1000"/>
              </a:spcBef>
              <a:spcAft>
                <a:spcPts val="1000"/>
              </a:spcAft>
              <a:buSzPts val="1600"/>
              <a:buChar char="●"/>
            </a:pPr>
            <a:r>
              <a:rPr lang="en" sz="1600"/>
              <a:t>If doing a comparison, console names will be color coded based on their company to differentiate.</a:t>
            </a:r>
            <a:endParaRPr sz="1600"/>
          </a:p>
        </p:txBody>
      </p:sp>
      <p:pic>
        <p:nvPicPr>
          <p:cNvPr id="87" name="Google Shape;87;p18"/>
          <p:cNvPicPr preferRelativeResize="0"/>
          <p:nvPr/>
        </p:nvPicPr>
        <p:blipFill>
          <a:blip r:embed="rId3">
            <a:alphaModFix/>
          </a:blip>
          <a:stretch>
            <a:fillRect/>
          </a:stretch>
        </p:blipFill>
        <p:spPr>
          <a:xfrm>
            <a:off x="4669750" y="1384050"/>
            <a:ext cx="4474261" cy="2514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Example 2</a:t>
            </a:r>
            <a:endParaRPr/>
          </a:p>
        </p:txBody>
      </p:sp>
      <p:sp>
        <p:nvSpPr>
          <p:cNvPr id="93" name="Google Shape;93;p19"/>
          <p:cNvSpPr txBox="1">
            <a:spLocks noGrp="1"/>
          </p:cNvSpPr>
          <p:nvPr>
            <p:ph type="body" idx="1"/>
          </p:nvPr>
        </p:nvSpPr>
        <p:spPr>
          <a:xfrm>
            <a:off x="208550" y="1157800"/>
            <a:ext cx="4435500" cy="3837600"/>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0"/>
              </a:spcAft>
              <a:buNone/>
            </a:pPr>
            <a:r>
              <a:rPr lang="en" sz="1600" dirty="0"/>
              <a:t>This graph is designed by user, maps_us_eu, to visualize the importance of religion for the population between the United States and European Union.</a:t>
            </a:r>
            <a:endParaRPr sz="1600" dirty="0"/>
          </a:p>
          <a:p>
            <a:pPr marL="0" lvl="0" indent="0" algn="l" rtl="0">
              <a:spcBef>
                <a:spcPts val="1200"/>
              </a:spcBef>
              <a:spcAft>
                <a:spcPts val="0"/>
              </a:spcAft>
              <a:buNone/>
            </a:pPr>
            <a:endParaRPr sz="1400" dirty="0"/>
          </a:p>
          <a:p>
            <a:pPr marL="0" lvl="0" indent="0" algn="l" rtl="0">
              <a:spcBef>
                <a:spcPts val="1200"/>
              </a:spcBef>
              <a:spcAft>
                <a:spcPts val="0"/>
              </a:spcAft>
              <a:buNone/>
            </a:pPr>
            <a:endParaRPr sz="1400" dirty="0"/>
          </a:p>
          <a:p>
            <a:pPr marL="0" lvl="0" indent="0" algn="l" rtl="0">
              <a:spcBef>
                <a:spcPts val="1200"/>
              </a:spcBef>
              <a:spcAft>
                <a:spcPts val="0"/>
              </a:spcAft>
              <a:buNone/>
            </a:pPr>
            <a:endParaRPr sz="1400" dirty="0"/>
          </a:p>
          <a:p>
            <a:pPr marL="0" lvl="0" indent="0" algn="l" rtl="0">
              <a:spcBef>
                <a:spcPts val="1200"/>
              </a:spcBef>
              <a:spcAft>
                <a:spcPts val="0"/>
              </a:spcAft>
              <a:buNone/>
            </a:pPr>
            <a:endParaRPr sz="1400" dirty="0"/>
          </a:p>
          <a:p>
            <a:pPr marL="0" lvl="0" indent="0" algn="l" rtl="0">
              <a:spcBef>
                <a:spcPts val="1200"/>
              </a:spcBef>
              <a:spcAft>
                <a:spcPts val="1200"/>
              </a:spcAft>
              <a:buNone/>
            </a:pPr>
            <a:r>
              <a:rPr lang="en" sz="1400" dirty="0"/>
              <a:t>Source: </a:t>
            </a:r>
            <a:r>
              <a:rPr lang="en" sz="1400" u="sng" dirty="0">
                <a:solidFill>
                  <a:schemeClr val="hlink"/>
                </a:solidFill>
                <a:hlinkClick r:id="rId3"/>
              </a:rPr>
              <a:t>https://www.reddit.com/r/dataisbeautiful/comments/vfrqow/percent_of_people_who_responded_that_religion_is/</a:t>
            </a:r>
            <a:r>
              <a:rPr lang="en" sz="1400" dirty="0"/>
              <a:t> </a:t>
            </a:r>
            <a:endParaRPr sz="1400" dirty="0"/>
          </a:p>
        </p:txBody>
      </p:sp>
      <p:pic>
        <p:nvPicPr>
          <p:cNvPr id="94" name="Google Shape;94;p19"/>
          <p:cNvPicPr preferRelativeResize="0"/>
          <p:nvPr/>
        </p:nvPicPr>
        <p:blipFill>
          <a:blip r:embed="rId4">
            <a:alphaModFix/>
          </a:blip>
          <a:stretch>
            <a:fillRect/>
          </a:stretch>
        </p:blipFill>
        <p:spPr>
          <a:xfrm>
            <a:off x="4827425" y="569313"/>
            <a:ext cx="4004876" cy="40048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800"/>
              <a:t>Example 2:</a:t>
            </a:r>
            <a:endParaRPr sz="2800"/>
          </a:p>
          <a:p>
            <a:pPr marL="0" lvl="0" indent="0" algn="ctr" rtl="0">
              <a:spcBef>
                <a:spcPts val="0"/>
              </a:spcBef>
              <a:spcAft>
                <a:spcPts val="0"/>
              </a:spcAft>
              <a:buNone/>
            </a:pPr>
            <a:r>
              <a:rPr lang="en" sz="2800"/>
              <a:t>Criticism</a:t>
            </a:r>
            <a:endParaRPr/>
          </a:p>
        </p:txBody>
      </p:sp>
      <p:sp>
        <p:nvSpPr>
          <p:cNvPr id="100" name="Google Shape;100;p20"/>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Example 2: Data (What)</a:t>
            </a:r>
            <a:endParaRPr/>
          </a:p>
        </p:txBody>
      </p:sp>
      <p:sp>
        <p:nvSpPr>
          <p:cNvPr id="106" name="Google Shape;106;p21"/>
          <p:cNvSpPr txBox="1">
            <a:spLocks noGrp="1"/>
          </p:cNvSpPr>
          <p:nvPr>
            <p:ph type="body" idx="1"/>
          </p:nvPr>
        </p:nvSpPr>
        <p:spPr>
          <a:xfrm>
            <a:off x="298500" y="1145475"/>
            <a:ext cx="8533800" cy="3416400"/>
          </a:xfrm>
          <a:prstGeom prst="rect">
            <a:avLst/>
          </a:prstGeom>
        </p:spPr>
        <p:txBody>
          <a:bodyPr spcFirstLastPara="1" wrap="square" lIns="91425" tIns="91425" rIns="91425" bIns="91425" anchor="t" anchorCtr="0">
            <a:normAutofit/>
          </a:bodyPr>
          <a:lstStyle/>
          <a:p>
            <a:pPr marL="457200" lvl="0" indent="-330200" algn="just" rtl="0">
              <a:spcBef>
                <a:spcPts val="0"/>
              </a:spcBef>
              <a:spcAft>
                <a:spcPts val="0"/>
              </a:spcAft>
              <a:buSzPts val="1600"/>
              <a:buChar char="●"/>
            </a:pPr>
            <a:r>
              <a:rPr lang="en" sz="1600"/>
              <a:t>The data is represented using a block map of the different states in the United states and the different countries in the European Union. This makes it hard to read and find specific states/countries as they all look similar.</a:t>
            </a:r>
            <a:endParaRPr sz="1600"/>
          </a:p>
          <a:p>
            <a:pPr marL="0" lvl="0" indent="0" algn="just" rtl="0">
              <a:spcBef>
                <a:spcPts val="1200"/>
              </a:spcBef>
              <a:spcAft>
                <a:spcPts val="0"/>
              </a:spcAft>
              <a:buNone/>
            </a:pPr>
            <a:endParaRPr sz="1600"/>
          </a:p>
          <a:p>
            <a:pPr marL="457200" lvl="0" indent="-330200" algn="just" rtl="0">
              <a:spcBef>
                <a:spcPts val="1200"/>
              </a:spcBef>
              <a:spcAft>
                <a:spcPts val="0"/>
              </a:spcAft>
              <a:buSzPts val="1600"/>
              <a:buChar char="●"/>
            </a:pPr>
            <a:r>
              <a:rPr lang="en" sz="1600"/>
              <a:t>The block map also fails to effectively show the population distribution between different states/countries as they are all the same sized blocks.</a:t>
            </a:r>
            <a:endParaRPr sz="16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TotalTime>
  <Words>907</Words>
  <Application>Microsoft Office PowerPoint</Application>
  <PresentationFormat>On-screen Show (16:9)</PresentationFormat>
  <Paragraphs>65</Paragraphs>
  <Slides>13</Slides>
  <Notes>13</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13</vt:i4>
      </vt:variant>
    </vt:vector>
  </HeadingPairs>
  <TitlesOfParts>
    <vt:vector size="15" baseType="lpstr">
      <vt:lpstr>Arial</vt:lpstr>
      <vt:lpstr>Simple Light</vt:lpstr>
      <vt:lpstr>Milestone 1</vt:lpstr>
      <vt:lpstr>Example 1</vt:lpstr>
      <vt:lpstr>Example 1: Criticism</vt:lpstr>
      <vt:lpstr>Example 1: Data (What)</vt:lpstr>
      <vt:lpstr>Example 1: Idiom (How)</vt:lpstr>
      <vt:lpstr>Improvement for example 1</vt:lpstr>
      <vt:lpstr>Example 2</vt:lpstr>
      <vt:lpstr>Example 2: Criticism</vt:lpstr>
      <vt:lpstr>Example 2: Data (What)</vt:lpstr>
      <vt:lpstr>Example 2: Idiom (How)</vt:lpstr>
      <vt:lpstr>Improvement for example 2</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Milestone 1</dc:title>
  <cp:lastModifiedBy>WONG YAO HUI</cp:lastModifiedBy>
  <cp:revision>2</cp:revision>
  <dcterms:modified xsi:type="dcterms:W3CDTF">2022-06-30T07:10:02Z</dcterms:modified>
</cp:coreProperties>
</file>